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77" r:id="rId4"/>
    <p:sldId id="259" r:id="rId5"/>
    <p:sldId id="260" r:id="rId6"/>
    <p:sldId id="272" r:id="rId7"/>
    <p:sldId id="273" r:id="rId8"/>
    <p:sldId id="275" r:id="rId9"/>
    <p:sldId id="295" r:id="rId10"/>
    <p:sldId id="296" r:id="rId11"/>
    <p:sldId id="301" r:id="rId12"/>
    <p:sldId id="261" r:id="rId13"/>
    <p:sldId id="280" r:id="rId14"/>
    <p:sldId id="309" r:id="rId15"/>
    <p:sldId id="282" r:id="rId16"/>
    <p:sldId id="283" r:id="rId17"/>
    <p:sldId id="310" r:id="rId18"/>
    <p:sldId id="311" r:id="rId19"/>
    <p:sldId id="28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308" r:id="rId30"/>
    <p:sldId id="306" r:id="rId31"/>
    <p:sldId id="313" r:id="rId32"/>
    <p:sldId id="312" r:id="rId33"/>
    <p:sldId id="307" r:id="rId34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4940"/>
    <a:srgbClr val="DC2D20"/>
    <a:srgbClr val="B09159"/>
    <a:srgbClr val="CC9900"/>
    <a:srgbClr val="BD9A19"/>
    <a:srgbClr val="23457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6" autoAdjust="0"/>
    <p:restoredTop sz="74472" autoAdjust="0"/>
  </p:normalViewPr>
  <p:slideViewPr>
    <p:cSldViewPr snapToGrid="0">
      <p:cViewPr varScale="1">
        <p:scale>
          <a:sx n="86" d="100"/>
          <a:sy n="86" d="100"/>
        </p:scale>
        <p:origin x="171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536C4-B23C-4C01-B90F-F231EF8F33A2}" type="datetimeFigureOut">
              <a:rPr lang="is-IS" smtClean="0"/>
              <a:t>16.8.2017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F7F63-9FA7-49F3-A5CC-237AFFD79B8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33721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Mögulega</a:t>
            </a:r>
            <a:r>
              <a:rPr lang="is-IS" baseline="0" dirty="0" smtClean="0"/>
              <a:t> þurfa sjóðirnir að gera uppfærslu hjá sér og fá villumeldingar ef áraskil eru í greiðslunni (þegar greitt er fyrir marga mánuði í einu) – en þetta er enn í vinnslu.</a:t>
            </a:r>
            <a:endParaRPr lang="en-U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F7F63-9FA7-49F3-A5CC-237AFFD79B87}" type="slidenum">
              <a:rPr lang="is-IS" smtClean="0"/>
              <a:t>32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8591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/>
          <a:stretch/>
        </p:blipFill>
        <p:spPr>
          <a:xfrm>
            <a:off x="1354" y="774877"/>
            <a:ext cx="12188388" cy="6080760"/>
          </a:xfrm>
          <a:prstGeom prst="rect">
            <a:avLst/>
          </a:prstGeom>
        </p:spPr>
      </p:pic>
      <p:sp>
        <p:nvSpPr>
          <p:cNvPr id="8" name="Rétthyrningur 7"/>
          <p:cNvSpPr/>
          <p:nvPr userDrawn="1"/>
        </p:nvSpPr>
        <p:spPr>
          <a:xfrm>
            <a:off x="-1" y="774876"/>
            <a:ext cx="12189743" cy="515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ill 1"/>
          <p:cNvSpPr>
            <a:spLocks noGrp="1"/>
          </p:cNvSpPr>
          <p:nvPr>
            <p:ph type="ctrTitle" hasCustomPrompt="1"/>
          </p:nvPr>
        </p:nvSpPr>
        <p:spPr>
          <a:xfrm>
            <a:off x="482599" y="1404379"/>
            <a:ext cx="11153139" cy="228805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lang="is-IS" sz="4800" b="1" kern="1200" dirty="0">
                <a:ln w="1905"/>
                <a:solidFill>
                  <a:srgbClr val="BC494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+mn-ea"/>
                <a:cs typeface="Calibri" pitchFamily="34" charset="0"/>
              </a:defRPr>
            </a:lvl1pPr>
          </a:lstStyle>
          <a:p>
            <a:r>
              <a:rPr lang="is-IS" smtClean="0"/>
              <a:t>Fyrirsögn</a:t>
            </a:r>
            <a:endParaRPr lang="is-IS" dirty="0"/>
          </a:p>
        </p:txBody>
      </p:sp>
      <p:sp>
        <p:nvSpPr>
          <p:cNvPr id="3" name="Undirtitill 2"/>
          <p:cNvSpPr>
            <a:spLocks noGrp="1"/>
          </p:cNvSpPr>
          <p:nvPr>
            <p:ph type="subTitle" idx="1" hasCustomPrompt="1"/>
          </p:nvPr>
        </p:nvSpPr>
        <p:spPr>
          <a:xfrm>
            <a:off x="571499" y="4280535"/>
            <a:ext cx="10880272" cy="359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is-IS" sz="2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s-IS" smtClean="0"/>
              <a:t>Hvar er fyrirlesturinn haldinn</a:t>
            </a:r>
            <a:br>
              <a:rPr lang="is-IS" smtClean="0"/>
            </a:br>
            <a:endParaRPr lang="is-IS" dirty="0"/>
          </a:p>
        </p:txBody>
      </p:sp>
      <p:pic>
        <p:nvPicPr>
          <p:cNvPr id="6" name="Mynd 5"/>
          <p:cNvPicPr>
            <a:picLocks noChangeAspect="1"/>
          </p:cNvPicPr>
          <p:nvPr userDrawn="1"/>
        </p:nvPicPr>
        <p:blipFill rotWithShape="1">
          <a:blip r:embed="rId3"/>
          <a:srcRect l="3035"/>
          <a:stretch/>
        </p:blipFill>
        <p:spPr>
          <a:xfrm>
            <a:off x="0" y="-10614"/>
            <a:ext cx="12200712" cy="790575"/>
          </a:xfrm>
          <a:prstGeom prst="rect">
            <a:avLst/>
          </a:prstGeom>
        </p:spPr>
      </p:pic>
      <p:sp>
        <p:nvSpPr>
          <p:cNvPr id="13" name="Rétthyrningur 12"/>
          <p:cNvSpPr/>
          <p:nvPr userDrawn="1"/>
        </p:nvSpPr>
        <p:spPr>
          <a:xfrm>
            <a:off x="8472052" y="280334"/>
            <a:ext cx="3562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600" b="1" smtClean="0">
                <a:solidFill>
                  <a:srgbClr val="23457D"/>
                </a:solidFill>
                <a:latin typeface="+mj-lt"/>
              </a:rPr>
              <a:t>FAGMENNSKA –</a:t>
            </a:r>
            <a:r>
              <a:rPr lang="is-IS" sz="1600" b="1" baseline="0" smtClean="0">
                <a:solidFill>
                  <a:srgbClr val="23457D"/>
                </a:solidFill>
                <a:latin typeface="+mj-lt"/>
              </a:rPr>
              <a:t> JÁKVÆÐNI – SAMVINNA </a:t>
            </a:r>
            <a:endParaRPr lang="is-IS" sz="1600" b="1">
              <a:solidFill>
                <a:srgbClr val="23457D"/>
              </a:solidFill>
              <a:latin typeface="+mj-lt"/>
            </a:endParaRPr>
          </a:p>
        </p:txBody>
      </p:sp>
      <p:sp>
        <p:nvSpPr>
          <p:cNvPr id="5" name="Textastaðgengill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6200504"/>
            <a:ext cx="7483475" cy="391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smtClean="0"/>
              <a:t>Dagsetning og fyrirlesari</a:t>
            </a:r>
            <a:endParaRPr lang="is-IS"/>
          </a:p>
        </p:txBody>
      </p:sp>
      <p:sp>
        <p:nvSpPr>
          <p:cNvPr id="11" name="Textastaðgengill 10"/>
          <p:cNvSpPr>
            <a:spLocks noGrp="1"/>
          </p:cNvSpPr>
          <p:nvPr>
            <p:ph type="body" sz="quarter" idx="11" hasCustomPrompt="1"/>
          </p:nvPr>
        </p:nvSpPr>
        <p:spPr>
          <a:xfrm>
            <a:off x="571498" y="4640202"/>
            <a:ext cx="10880273" cy="463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s-IS" sz="2800" b="0" kern="120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is-IS" sz="2400" b="0" kern="120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is-IS" sz="2400" b="0" kern="120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is-IS" smtClean="0"/>
              <a:t>Fyrir hverja er fyrirlesturinn haldinn</a:t>
            </a:r>
            <a:endParaRPr lang="is-IS" dirty="0" smtClean="0"/>
          </a:p>
        </p:txBody>
      </p:sp>
      <p:sp>
        <p:nvSpPr>
          <p:cNvPr id="10" name="Rétthyrningur 9"/>
          <p:cNvSpPr/>
          <p:nvPr userDrawn="1"/>
        </p:nvSpPr>
        <p:spPr>
          <a:xfrm>
            <a:off x="10863589" y="5618914"/>
            <a:ext cx="1018166" cy="883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15" name="Mynd 14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35966" y="5470090"/>
            <a:ext cx="875664" cy="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41960" y="365126"/>
            <a:ext cx="10083800" cy="861002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is-IS" sz="4800" b="1" kern="1200" dirty="0">
                <a:ln w="1905"/>
                <a:solidFill>
                  <a:srgbClr val="BC494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+mn-ea"/>
                <a:cs typeface="Calibri" pitchFamily="34" charset="0"/>
              </a:defRPr>
            </a:lvl1pPr>
          </a:lstStyle>
          <a:p>
            <a:r>
              <a:rPr lang="is-IS" dirty="0" smtClean="0"/>
              <a:t>Smelltu til að breyta </a:t>
            </a:r>
            <a:r>
              <a:rPr lang="is-IS" dirty="0" err="1" smtClean="0"/>
              <a:t>stíl</a:t>
            </a:r>
            <a:r>
              <a:rPr lang="is-IS" dirty="0" smtClean="0"/>
              <a:t> aðaltitils</a:t>
            </a:r>
            <a:endParaRPr lang="is-IS" dirty="0"/>
          </a:p>
        </p:txBody>
      </p:sp>
      <p:sp>
        <p:nvSpPr>
          <p:cNvPr id="15" name="Textastaðgengill 14"/>
          <p:cNvSpPr>
            <a:spLocks noGrp="1"/>
          </p:cNvSpPr>
          <p:nvPr>
            <p:ph type="body" sz="quarter" idx="10"/>
          </p:nvPr>
        </p:nvSpPr>
        <p:spPr>
          <a:xfrm>
            <a:off x="441325" y="1385888"/>
            <a:ext cx="10083800" cy="5160962"/>
          </a:xfrm>
          <a:prstGeom prst="rect">
            <a:avLst/>
          </a:prstGeom>
        </p:spPr>
        <p:txBody>
          <a:bodyPr/>
          <a:lstStyle>
            <a:lvl1pPr marL="269875" indent="-269875">
              <a:lnSpc>
                <a:spcPct val="100000"/>
              </a:lnSpc>
              <a:buClr>
                <a:schemeClr val="accent1">
                  <a:lumMod val="75000"/>
                </a:schemeClr>
              </a:buClr>
              <a:defRPr/>
            </a:lvl1pPr>
            <a:lvl2pPr marL="809625" indent="-352425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 sz="2600">
                <a:latin typeface="+mj-lt"/>
              </a:defRPr>
            </a:lvl2pPr>
            <a:lvl3pPr marL="1143000" indent="-228600">
              <a:lnSpc>
                <a:spcPct val="100000"/>
              </a:lnSpc>
              <a:defRPr sz="2400">
                <a:solidFill>
                  <a:schemeClr val="accent1">
                    <a:lumMod val="75000"/>
                  </a:schemeClr>
                </a:solidFill>
                <a:latin typeface="+mj-lt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</p:txBody>
      </p:sp>
    </p:spTree>
    <p:extLst>
      <p:ext uri="{BB962C8B-B14F-4D97-AF65-F5344CB8AC3E}">
        <p14:creationId xmlns:p14="http://schemas.microsoft.com/office/powerpoint/2010/main" val="8923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ill 1"/>
          <p:cNvSpPr>
            <a:spLocks noGrp="1"/>
          </p:cNvSpPr>
          <p:nvPr>
            <p:ph type="ctrTitle"/>
          </p:nvPr>
        </p:nvSpPr>
        <p:spPr>
          <a:xfrm>
            <a:off x="748664" y="2133600"/>
            <a:ext cx="9633585" cy="81153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lang="is-IS" sz="4800" b="1" kern="1200" dirty="0">
                <a:ln w="1905"/>
                <a:solidFill>
                  <a:srgbClr val="BC494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+mn-ea"/>
                <a:cs typeface="Calibri" pitchFamily="34" charset="0"/>
              </a:defRPr>
            </a:lvl1pPr>
          </a:lstStyle>
          <a:p>
            <a:r>
              <a:rPr lang="is-IS" dirty="0" smtClean="0"/>
              <a:t>Smelltu til </a:t>
            </a:r>
            <a:r>
              <a:rPr lang="is-IS" smtClean="0"/>
              <a:t>að breyta</a:t>
            </a:r>
            <a:endParaRPr lang="is-IS" dirty="0"/>
          </a:p>
        </p:txBody>
      </p:sp>
      <p:sp>
        <p:nvSpPr>
          <p:cNvPr id="8" name="Undirtitill 2"/>
          <p:cNvSpPr>
            <a:spLocks noGrp="1"/>
          </p:cNvSpPr>
          <p:nvPr>
            <p:ph type="subTitle" idx="1"/>
          </p:nvPr>
        </p:nvSpPr>
        <p:spPr>
          <a:xfrm>
            <a:off x="748664" y="1676400"/>
            <a:ext cx="9633585" cy="447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is-IS" sz="24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s-IS" dirty="0" smtClean="0"/>
              <a:t>Smelltu til að breyta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2304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ískipt 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ill 1"/>
          <p:cNvSpPr>
            <a:spLocks noGrp="1"/>
          </p:cNvSpPr>
          <p:nvPr>
            <p:ph type="title"/>
          </p:nvPr>
        </p:nvSpPr>
        <p:spPr>
          <a:xfrm>
            <a:off x="441959" y="365126"/>
            <a:ext cx="10006965" cy="861002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is-IS" sz="4800" b="1" kern="1200" dirty="0">
                <a:ln w="1905"/>
                <a:solidFill>
                  <a:srgbClr val="BC494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+mn-ea"/>
                <a:cs typeface="Calibri" pitchFamily="34" charset="0"/>
              </a:defRPr>
            </a:lvl1pPr>
          </a:lstStyle>
          <a:p>
            <a:r>
              <a:rPr lang="is-IS" dirty="0" smtClean="0"/>
              <a:t>Smelltu til að breyta </a:t>
            </a:r>
            <a:r>
              <a:rPr lang="is-IS" dirty="0" err="1" smtClean="0"/>
              <a:t>stíl</a:t>
            </a:r>
            <a:r>
              <a:rPr lang="is-IS" dirty="0" smtClean="0"/>
              <a:t> aðaltitils</a:t>
            </a:r>
            <a:endParaRPr lang="is-IS" dirty="0"/>
          </a:p>
        </p:txBody>
      </p:sp>
      <p:sp>
        <p:nvSpPr>
          <p:cNvPr id="15" name="Textastaðgengill 14"/>
          <p:cNvSpPr>
            <a:spLocks noGrp="1"/>
          </p:cNvSpPr>
          <p:nvPr>
            <p:ph type="body" sz="quarter" idx="10"/>
          </p:nvPr>
        </p:nvSpPr>
        <p:spPr>
          <a:xfrm>
            <a:off x="441960" y="1385888"/>
            <a:ext cx="4861734" cy="51609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75000"/>
                </a:schemeClr>
              </a:buClr>
              <a:defRPr/>
            </a:lvl1pPr>
            <a:lvl2pPr marL="809625" indent="-352425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solidFill>
                  <a:schemeClr val="accent1">
                    <a:lumMod val="75000"/>
                  </a:schemeClr>
                </a:solidFill>
                <a:latin typeface="+mj-lt"/>
              </a:defRPr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</p:txBody>
      </p:sp>
      <p:sp>
        <p:nvSpPr>
          <p:cNvPr id="5" name="Textastaðgengill 14"/>
          <p:cNvSpPr>
            <a:spLocks noGrp="1"/>
          </p:cNvSpPr>
          <p:nvPr>
            <p:ph type="body" sz="quarter" idx="11"/>
          </p:nvPr>
        </p:nvSpPr>
        <p:spPr>
          <a:xfrm>
            <a:off x="5587190" y="1385888"/>
            <a:ext cx="4861734" cy="51609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75000"/>
                </a:schemeClr>
              </a:buClr>
              <a:defRPr/>
            </a:lvl1pPr>
            <a:lvl2pPr marL="809625" indent="-352425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solidFill>
                  <a:schemeClr val="accent1">
                    <a:lumMod val="75000"/>
                  </a:schemeClr>
                </a:solidFill>
                <a:latin typeface="+mj-lt"/>
              </a:defRPr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</p:txBody>
      </p:sp>
    </p:spTree>
    <p:extLst>
      <p:ext uri="{BB962C8B-B14F-4D97-AF65-F5344CB8AC3E}">
        <p14:creationId xmlns:p14="http://schemas.microsoft.com/office/powerpoint/2010/main" val="20924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22" y="2057400"/>
            <a:ext cx="8531872" cy="4800600"/>
          </a:xfrm>
          <a:prstGeom prst="rect">
            <a:avLst/>
          </a:prstGeom>
        </p:spPr>
      </p:pic>
      <p:sp>
        <p:nvSpPr>
          <p:cNvPr id="8" name="Skyggnunúmersstaðgengill 5"/>
          <p:cNvSpPr txBox="1">
            <a:spLocks/>
          </p:cNvSpPr>
          <p:nvPr userDrawn="1"/>
        </p:nvSpPr>
        <p:spPr>
          <a:xfrm>
            <a:off x="11217046" y="6348095"/>
            <a:ext cx="874942" cy="389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s-I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s-IS" sz="1600" smtClean="0">
                <a:solidFill>
                  <a:schemeClr val="bg1"/>
                </a:solidFill>
              </a:rPr>
              <a:t>Síða</a:t>
            </a:r>
            <a:r>
              <a:rPr lang="is-IS" sz="1600" baseline="0" smtClean="0">
                <a:solidFill>
                  <a:schemeClr val="bg1"/>
                </a:solidFill>
              </a:rPr>
              <a:t> </a:t>
            </a:r>
            <a:fld id="{626E7885-FC36-4556-B598-FD9B589D3011}" type="slidenum">
              <a:rPr lang="is-IS" sz="1600" smtClean="0">
                <a:solidFill>
                  <a:schemeClr val="bg1"/>
                </a:solidFill>
              </a:rPr>
              <a:pPr algn="l"/>
              <a:t>‹#›</a:t>
            </a:fld>
            <a:endParaRPr lang="is-IS" sz="1600">
              <a:solidFill>
                <a:schemeClr val="bg1"/>
              </a:solidFill>
            </a:endParaRPr>
          </a:p>
        </p:txBody>
      </p:sp>
      <p:sp>
        <p:nvSpPr>
          <p:cNvPr id="9" name="Rétthyrningur 8"/>
          <p:cNvSpPr/>
          <p:nvPr userDrawn="1"/>
        </p:nvSpPr>
        <p:spPr>
          <a:xfrm>
            <a:off x="11040284" y="1117246"/>
            <a:ext cx="11473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s-IS" sz="1400" b="0" dirty="0" smtClean="0">
                <a:solidFill>
                  <a:srgbClr val="1150A2"/>
                </a:solidFill>
                <a:latin typeface="+mj-lt"/>
              </a:rPr>
              <a:t>Fagmennska </a:t>
            </a:r>
            <a:r>
              <a:rPr lang="is-IS" sz="1400" b="0" smtClean="0">
                <a:solidFill>
                  <a:srgbClr val="1150A2"/>
                </a:solidFill>
                <a:latin typeface="+mj-lt"/>
              </a:rPr>
              <a:t/>
            </a:r>
            <a:br>
              <a:rPr lang="is-IS" sz="1400" b="0" smtClean="0">
                <a:solidFill>
                  <a:srgbClr val="1150A2"/>
                </a:solidFill>
                <a:latin typeface="+mj-lt"/>
              </a:rPr>
            </a:br>
            <a:r>
              <a:rPr lang="is-IS" sz="1400" b="0" smtClean="0">
                <a:solidFill>
                  <a:srgbClr val="1150A2"/>
                </a:solidFill>
                <a:latin typeface="+mj-lt"/>
              </a:rPr>
              <a:t>Jákvæðni</a:t>
            </a:r>
            <a:br>
              <a:rPr lang="is-IS" sz="1400" b="0" smtClean="0">
                <a:solidFill>
                  <a:srgbClr val="1150A2"/>
                </a:solidFill>
                <a:latin typeface="+mj-lt"/>
              </a:rPr>
            </a:br>
            <a:r>
              <a:rPr lang="is-IS" sz="1400" b="0" smtClean="0">
                <a:solidFill>
                  <a:srgbClr val="1150A2"/>
                </a:solidFill>
                <a:latin typeface="+mj-lt"/>
              </a:rPr>
              <a:t>Samvinna</a:t>
            </a:r>
            <a:endParaRPr lang="is-IS" sz="1400" b="0" dirty="0" smtClean="0">
              <a:solidFill>
                <a:srgbClr val="1150A2"/>
              </a:solidFill>
              <a:latin typeface="+mj-lt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462" y="270953"/>
            <a:ext cx="846003" cy="4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attur.i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Fyrsta íbúð		</a:t>
            </a:r>
            <a:endParaRPr lang="is-IS" dirty="0"/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is-IS" dirty="0"/>
          </a:p>
        </p:txBody>
      </p:sp>
      <p:sp>
        <p:nvSpPr>
          <p:cNvPr id="4" name="Textastaðgengill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dirty="0" smtClean="0"/>
              <a:t>Jarþrúður Hanna Jóhannsdóttir</a:t>
            </a:r>
            <a:endParaRPr lang="is-IS" dirty="0"/>
          </a:p>
        </p:txBody>
      </p:sp>
      <p:sp>
        <p:nvSpPr>
          <p:cNvPr id="5" name="Textastaðgengill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s-IS" dirty="0" smtClean="0"/>
              <a:t>Kynning á fundi Landssamtaka </a:t>
            </a:r>
            <a:r>
              <a:rPr lang="is-IS" dirty="0" err="1" smtClean="0"/>
              <a:t>lífeyrissjóða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8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Fjárhæðir og tímamörk frh.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dirty="0" smtClean="0"/>
              <a:t>Fjárhæðir á upphafs- og lokaári</a:t>
            </a:r>
          </a:p>
          <a:p>
            <a:pPr lvl="1"/>
            <a:r>
              <a:rPr lang="is-IS" dirty="0" smtClean="0"/>
              <a:t>Eru hlutfallslegar miðað við það tímamark sem er tilgreint í umsókn og hámarksfjárhæð hvers árs</a:t>
            </a:r>
          </a:p>
          <a:p>
            <a:pPr lvl="1"/>
            <a:r>
              <a:rPr lang="is-IS" dirty="0" smtClean="0"/>
              <a:t>Hámarksfjárhæð 2017 getur aldrei orðið </a:t>
            </a:r>
            <a:r>
              <a:rPr lang="is-IS" dirty="0" err="1" smtClean="0"/>
              <a:t>hærri</a:t>
            </a:r>
            <a:r>
              <a:rPr lang="is-IS" dirty="0" smtClean="0"/>
              <a:t> en 250.000 kr. </a:t>
            </a:r>
          </a:p>
          <a:p>
            <a:pPr lvl="1"/>
            <a:r>
              <a:rPr lang="is-IS" dirty="0" smtClean="0"/>
              <a:t>Sama gildir um 2027 ef úttekt hefst miðað við 1. júlí 2017</a:t>
            </a:r>
          </a:p>
          <a:p>
            <a:r>
              <a:rPr lang="is-IS" dirty="0"/>
              <a:t>Tíu ára samfellt tímabil</a:t>
            </a:r>
          </a:p>
          <a:p>
            <a:pPr lvl="1"/>
            <a:r>
              <a:rPr lang="is-IS" dirty="0"/>
              <a:t>Umsækjandi sem sækir um úttekt velur upphafsmánuð úttektar og er það fyrsti mánuðurinn í 10 ára samfellda tímabilinu</a:t>
            </a:r>
          </a:p>
          <a:p>
            <a:pPr lvl="1"/>
            <a:r>
              <a:rPr lang="is-IS" dirty="0"/>
              <a:t>Ef eingöngu er sótt um ráðstöfun inn á lán er umsóknarmánuður alltaf </a:t>
            </a:r>
            <a:r>
              <a:rPr lang="is-IS" dirty="0" smtClean="0"/>
              <a:t>upphafstímamarkið</a:t>
            </a:r>
          </a:p>
        </p:txBody>
      </p:sp>
    </p:spTree>
    <p:extLst>
      <p:ext uri="{BB962C8B-B14F-4D97-AF65-F5344CB8AC3E}">
        <p14:creationId xmlns:p14="http://schemas.microsoft.com/office/powerpoint/2010/main" val="36155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Frávik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dirty="0" smtClean="0"/>
              <a:t>Rof á iðgjaldagreiðslum</a:t>
            </a:r>
          </a:p>
          <a:p>
            <a:pPr lvl="1"/>
            <a:r>
              <a:rPr lang="is-IS" dirty="0"/>
              <a:t>S</a:t>
            </a:r>
            <a:r>
              <a:rPr lang="is-IS" dirty="0" smtClean="0"/>
              <a:t>á tími telst með í 10 ára heildartímanum</a:t>
            </a:r>
          </a:p>
          <a:p>
            <a:pPr lvl="1"/>
            <a:r>
              <a:rPr lang="is-IS" dirty="0"/>
              <a:t>S</a:t>
            </a:r>
            <a:r>
              <a:rPr lang="is-IS" dirty="0" smtClean="0"/>
              <a:t>é rof lengra en 12 mánuðir þarf að sækja um að nýju</a:t>
            </a:r>
          </a:p>
          <a:p>
            <a:r>
              <a:rPr lang="is-IS" dirty="0"/>
              <a:t>Íbúð seld og ný keypt í staðinn</a:t>
            </a:r>
          </a:p>
          <a:p>
            <a:pPr lvl="1"/>
            <a:r>
              <a:rPr lang="is-IS" dirty="0"/>
              <a:t>Réttur glatast ekki</a:t>
            </a:r>
            <a:endParaRPr lang="en-US" dirty="0"/>
          </a:p>
          <a:p>
            <a:pPr lvl="1"/>
            <a:r>
              <a:rPr lang="is-IS" dirty="0"/>
              <a:t>Kaup þurfa að fara fram innan 12 mánaða frá því eldri íbúð var seld og innan samfellda tíu ára tímabilsins</a:t>
            </a: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25805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Umsókn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dirty="0" smtClean="0"/>
              <a:t>Umsóknir skulu sendar RSK</a:t>
            </a:r>
          </a:p>
          <a:p>
            <a:pPr lvl="1"/>
            <a:r>
              <a:rPr lang="is-IS" dirty="0" smtClean="0"/>
              <a:t>Eingöngu rafrænar umsóknir – inn á þjónustusíðu á </a:t>
            </a:r>
            <a:r>
              <a:rPr lang="is-IS" dirty="0" smtClean="0">
                <a:hlinkClick r:id="rId2"/>
              </a:rPr>
              <a:t>www.skattur.is</a:t>
            </a:r>
            <a:endParaRPr lang="is-IS" dirty="0" smtClean="0"/>
          </a:p>
          <a:p>
            <a:r>
              <a:rPr lang="is-IS" dirty="0" smtClean="0"/>
              <a:t>Umsókn þarf að berast í síðasta lagi 12 mánuðum eftir að kaupsamningur var undirritaður</a:t>
            </a:r>
          </a:p>
          <a:p>
            <a:pPr lvl="1"/>
            <a:r>
              <a:rPr lang="is-IS" dirty="0" smtClean="0"/>
              <a:t>Umsókn vegna nýbyggingar þarf að berast í síðasta lagi 12 mánuðum eftir að fasteignin fær skráningarnúmer </a:t>
            </a:r>
            <a:r>
              <a:rPr lang="is-IS" dirty="0" err="1" smtClean="0"/>
              <a:t>hjá</a:t>
            </a:r>
            <a:r>
              <a:rPr lang="is-IS" dirty="0" smtClean="0"/>
              <a:t> Þjóðskrá</a:t>
            </a:r>
          </a:p>
          <a:p>
            <a:r>
              <a:rPr lang="is-IS" dirty="0" smtClean="0"/>
              <a:t>Gögn sem sýna að skilyrði séu uppfyllt þurfa að fylgja umsókn</a:t>
            </a:r>
          </a:p>
          <a:p>
            <a:pPr lvl="1"/>
            <a:r>
              <a:rPr lang="is-IS" dirty="0" smtClean="0"/>
              <a:t>Þinglýstur kaupsamningur eða afsal</a:t>
            </a:r>
          </a:p>
          <a:p>
            <a:pPr lvl="1"/>
            <a:r>
              <a:rPr lang="is-IS" dirty="0" smtClean="0"/>
              <a:t>Vottorð um skráningu í Þjóðskrá ef um nýbyggingu er að ræða</a:t>
            </a:r>
          </a:p>
          <a:p>
            <a:pPr lvl="1"/>
            <a:r>
              <a:rPr lang="is-IS" dirty="0" smtClean="0"/>
              <a:t>Gögn um lánið</a:t>
            </a:r>
            <a:endParaRPr lang="en-US" dirty="0"/>
          </a:p>
          <a:p>
            <a:r>
              <a:rPr lang="is-IS" dirty="0" smtClean="0"/>
              <a:t>RSK aflar staðfestingar frá Þjóðskrá Íslands um fyrstu kaup</a:t>
            </a:r>
          </a:p>
        </p:txBody>
      </p:sp>
    </p:spTree>
    <p:extLst>
      <p:ext uri="{BB962C8B-B14F-4D97-AF65-F5344CB8AC3E}">
        <p14:creationId xmlns:p14="http://schemas.microsoft.com/office/powerpoint/2010/main" val="248192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92" y="1297634"/>
            <a:ext cx="9912065" cy="5404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www.skattur.is</a:t>
            </a:r>
            <a:endParaRPr lang="is-IS" dirty="0"/>
          </a:p>
        </p:txBody>
      </p:sp>
      <p:sp>
        <p:nvSpPr>
          <p:cNvPr id="7" name="Right Arrow 6"/>
          <p:cNvSpPr/>
          <p:nvPr/>
        </p:nvSpPr>
        <p:spPr>
          <a:xfrm rot="16200000">
            <a:off x="7788926" y="5515909"/>
            <a:ext cx="444321" cy="2618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9539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www.skattur.is</a:t>
            </a:r>
            <a:endParaRPr lang="en-US" dirty="0"/>
          </a:p>
        </p:txBody>
      </p:sp>
      <p:sp>
        <p:nvSpPr>
          <p:cNvPr id="3" name="Textastaðgengill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Myn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18" y="1284116"/>
            <a:ext cx="10052414" cy="5376079"/>
          </a:xfrm>
          <a:prstGeom prst="rect">
            <a:avLst/>
          </a:prstGeom>
        </p:spPr>
      </p:pic>
      <p:sp>
        <p:nvSpPr>
          <p:cNvPr id="6" name="Right Arrow 6"/>
          <p:cNvSpPr/>
          <p:nvPr/>
        </p:nvSpPr>
        <p:spPr>
          <a:xfrm rot="16200000">
            <a:off x="6993907" y="4548335"/>
            <a:ext cx="341291" cy="2077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75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yn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631" y="1275365"/>
            <a:ext cx="8322457" cy="5386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www.skattur.is</a:t>
            </a:r>
            <a:endParaRPr lang="is-IS" dirty="0"/>
          </a:p>
        </p:txBody>
      </p:sp>
      <p:sp>
        <p:nvSpPr>
          <p:cNvPr id="7" name="Right Arrow 6"/>
          <p:cNvSpPr/>
          <p:nvPr/>
        </p:nvSpPr>
        <p:spPr>
          <a:xfrm rot="16200000">
            <a:off x="6731207" y="4203031"/>
            <a:ext cx="341291" cy="2077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Right Arrow 4"/>
          <p:cNvSpPr/>
          <p:nvPr/>
        </p:nvSpPr>
        <p:spPr>
          <a:xfrm>
            <a:off x="858129" y="4292527"/>
            <a:ext cx="401034" cy="1850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4" name="Myn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126" y="3697954"/>
            <a:ext cx="1134061" cy="423948"/>
          </a:xfrm>
          <a:prstGeom prst="rect">
            <a:avLst/>
          </a:prstGeom>
        </p:spPr>
      </p:pic>
      <p:sp>
        <p:nvSpPr>
          <p:cNvPr id="11" name="Right Arrow 6"/>
          <p:cNvSpPr/>
          <p:nvPr/>
        </p:nvSpPr>
        <p:spPr>
          <a:xfrm rot="16200000">
            <a:off x="6222427" y="4595837"/>
            <a:ext cx="341291" cy="2077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" name="Right Arrow 6"/>
          <p:cNvSpPr/>
          <p:nvPr/>
        </p:nvSpPr>
        <p:spPr>
          <a:xfrm rot="16200000">
            <a:off x="7317463" y="4555368"/>
            <a:ext cx="341291" cy="2077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Right Arrow 6"/>
          <p:cNvSpPr/>
          <p:nvPr/>
        </p:nvSpPr>
        <p:spPr>
          <a:xfrm rot="16200000">
            <a:off x="8341371" y="5117308"/>
            <a:ext cx="341291" cy="2077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744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" grpId="0" animBg="1"/>
      <p:bldP spid="5" grpId="1" animBg="1"/>
      <p:bldP spid="11" grpId="0" animBg="1"/>
      <p:bldP spid="11" grpId="1" animBg="1"/>
      <p:bldP spid="13" grpId="0" animBg="1"/>
      <p:bldP spid="13" grpId="1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yn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04" y="1268332"/>
            <a:ext cx="7513751" cy="549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www.skattur.is</a:t>
            </a:r>
            <a:endParaRPr lang="is-I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7366762" y="4544720"/>
            <a:ext cx="391567" cy="2020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ight Arrow 7"/>
          <p:cNvSpPr/>
          <p:nvPr/>
        </p:nvSpPr>
        <p:spPr>
          <a:xfrm rot="5400000">
            <a:off x="8257732" y="6154617"/>
            <a:ext cx="337629" cy="1828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ight Arrow 4"/>
          <p:cNvSpPr/>
          <p:nvPr/>
        </p:nvSpPr>
        <p:spPr>
          <a:xfrm rot="10800000">
            <a:off x="7380830" y="4851865"/>
            <a:ext cx="391567" cy="2020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" name="Right Arrow 4"/>
          <p:cNvSpPr/>
          <p:nvPr/>
        </p:nvSpPr>
        <p:spPr>
          <a:xfrm rot="10800000">
            <a:off x="8700300" y="5576352"/>
            <a:ext cx="391567" cy="2020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366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yn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04" y="1275366"/>
            <a:ext cx="7513751" cy="5493994"/>
          </a:xfrm>
          <a:prstGeom prst="rect">
            <a:avLst/>
          </a:prstGeom>
        </p:spPr>
      </p:pic>
      <p:pic>
        <p:nvPicPr>
          <p:cNvPr id="14" name="Mynd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131" y="2505577"/>
            <a:ext cx="5524854" cy="4141407"/>
          </a:xfrm>
          <a:prstGeom prst="rect">
            <a:avLst/>
          </a:prstGeom>
        </p:spPr>
      </p:pic>
      <p:pic>
        <p:nvPicPr>
          <p:cNvPr id="13" name="Mynd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528" y="3693851"/>
            <a:ext cx="5486137" cy="2446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www.skattur.is</a:t>
            </a:r>
            <a:endParaRPr lang="is-IS" dirty="0"/>
          </a:p>
        </p:txBody>
      </p:sp>
      <p:pic>
        <p:nvPicPr>
          <p:cNvPr id="3" name="Mynd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507" y="2969204"/>
            <a:ext cx="5384177" cy="32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www.skattur.is</a:t>
            </a:r>
            <a:endParaRPr lang="en-US" dirty="0"/>
          </a:p>
        </p:txBody>
      </p:sp>
      <p:pic>
        <p:nvPicPr>
          <p:cNvPr id="4" name="Myn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99" y="1282400"/>
            <a:ext cx="6334699" cy="544936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7708527" y="5520083"/>
            <a:ext cx="391567" cy="2020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910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yn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69" y="1271947"/>
            <a:ext cx="7130911" cy="5515455"/>
          </a:xfrm>
          <a:prstGeom prst="rect">
            <a:avLst/>
          </a:prstGeom>
        </p:spPr>
      </p:pic>
      <p:pic>
        <p:nvPicPr>
          <p:cNvPr id="7" name="Myn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257" y="1277959"/>
            <a:ext cx="7123458" cy="5706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www.skattur.is</a:t>
            </a:r>
            <a:endParaRPr lang="is-IS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5093911" y="4375387"/>
            <a:ext cx="357319" cy="1544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ight Arrow 8"/>
          <p:cNvSpPr/>
          <p:nvPr/>
        </p:nvSpPr>
        <p:spPr>
          <a:xfrm rot="10800000">
            <a:off x="7032908" y="5596931"/>
            <a:ext cx="357319" cy="1544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6938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Fyrsta íbúð – </a:t>
            </a:r>
            <a:r>
              <a:rPr lang="is-IS" dirty="0" err="1" smtClean="0"/>
              <a:t>nýtt</a:t>
            </a:r>
            <a:r>
              <a:rPr lang="is-IS" dirty="0" smtClean="0"/>
              <a:t> </a:t>
            </a:r>
            <a:r>
              <a:rPr lang="is-IS" dirty="0" err="1" smtClean="0"/>
              <a:t>úrræði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dirty="0" smtClean="0"/>
              <a:t>Lög nr. 111/2016 um stuðning til kaupa á fyrstu íbúð</a:t>
            </a:r>
          </a:p>
          <a:p>
            <a:pPr lvl="1"/>
            <a:r>
              <a:rPr lang="is-IS" dirty="0" smtClean="0"/>
              <a:t>Breytingalög nr. 63/2017</a:t>
            </a:r>
          </a:p>
          <a:p>
            <a:r>
              <a:rPr lang="is-IS" dirty="0" smtClean="0"/>
              <a:t>Reglugerð nr. 555/2017, um samræmt verklag við ráðstöfun iðgjalda til séreignarsparnaðar til stuðnings kaupa á fyrstu íbúð</a:t>
            </a:r>
          </a:p>
          <a:p>
            <a:endParaRPr lang="is-IS" dirty="0" smtClean="0"/>
          </a:p>
          <a:p>
            <a:r>
              <a:rPr lang="is-IS" dirty="0"/>
              <a:t>Lögin heimila úttekt </a:t>
            </a:r>
            <a:r>
              <a:rPr lang="is-IS" dirty="0" smtClean="0"/>
              <a:t>á </a:t>
            </a:r>
            <a:r>
              <a:rPr lang="is-IS" dirty="0"/>
              <a:t>iðgjöldum í séreignalífeyrissjóð án skattskyldu í 10 ár samfellt </a:t>
            </a:r>
            <a:r>
              <a:rPr lang="is-IS" dirty="0" smtClean="0"/>
              <a:t>til:</a:t>
            </a:r>
          </a:p>
          <a:p>
            <a:pPr lvl="1"/>
            <a:r>
              <a:rPr lang="is-IS" dirty="0" smtClean="0"/>
              <a:t>greiðslu </a:t>
            </a:r>
            <a:r>
              <a:rPr lang="is-IS" dirty="0"/>
              <a:t>inn á húsnæðisveðlán </a:t>
            </a:r>
            <a:r>
              <a:rPr lang="is-IS" dirty="0" smtClean="0"/>
              <a:t>og/eða </a:t>
            </a:r>
          </a:p>
          <a:p>
            <a:pPr lvl="1"/>
            <a:r>
              <a:rPr lang="is-IS" dirty="0" smtClean="0"/>
              <a:t>útgreiðslu </a:t>
            </a:r>
            <a:r>
              <a:rPr lang="is-IS" dirty="0"/>
              <a:t>vegna </a:t>
            </a:r>
            <a:r>
              <a:rPr lang="is-IS" dirty="0" smtClean="0"/>
              <a:t>kaupa/nýbygginga</a:t>
            </a:r>
            <a:endParaRPr lang="is-IS" dirty="0"/>
          </a:p>
          <a:p>
            <a:endParaRPr lang="is-IS" dirty="0" smtClean="0"/>
          </a:p>
          <a:p>
            <a:pPr lvl="1"/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384476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yn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36" y="1275365"/>
            <a:ext cx="6377479" cy="5420857"/>
          </a:xfrm>
          <a:prstGeom prst="rect">
            <a:avLst/>
          </a:prstGeom>
        </p:spPr>
      </p:pic>
      <p:pic>
        <p:nvPicPr>
          <p:cNvPr id="10" name="Myn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933" y="5087226"/>
            <a:ext cx="4555295" cy="1652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www.skattur.is</a:t>
            </a:r>
            <a:endParaRPr lang="is-IS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7617284" y="6231617"/>
            <a:ext cx="335816" cy="1713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ight Arrow 5"/>
          <p:cNvSpPr/>
          <p:nvPr/>
        </p:nvSpPr>
        <p:spPr>
          <a:xfrm>
            <a:off x="3225821" y="5455549"/>
            <a:ext cx="335816" cy="1713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ight Arrow 5"/>
          <p:cNvSpPr/>
          <p:nvPr/>
        </p:nvSpPr>
        <p:spPr>
          <a:xfrm>
            <a:off x="3225821" y="5742171"/>
            <a:ext cx="335816" cy="1713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" name="Right Arrow 5"/>
          <p:cNvSpPr/>
          <p:nvPr/>
        </p:nvSpPr>
        <p:spPr>
          <a:xfrm rot="10800000">
            <a:off x="5466246" y="6163459"/>
            <a:ext cx="335816" cy="1713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3138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yn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58" y="1273942"/>
            <a:ext cx="9793534" cy="5241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www.skattur.is</a:t>
            </a:r>
            <a:endParaRPr lang="is-I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5916656" y="5168967"/>
            <a:ext cx="399737" cy="2119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11" name="Mynd 10"/>
          <p:cNvPicPr>
            <a:picLocks noChangeAspect="1"/>
          </p:cNvPicPr>
          <p:nvPr/>
        </p:nvPicPr>
        <p:blipFill rotWithShape="1">
          <a:blip r:embed="rId3"/>
          <a:srcRect b="34748"/>
          <a:stretch/>
        </p:blipFill>
        <p:spPr>
          <a:xfrm>
            <a:off x="2816615" y="5070944"/>
            <a:ext cx="3093005" cy="166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yn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949" y="1271491"/>
            <a:ext cx="7812551" cy="5431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www.skattur.is</a:t>
            </a:r>
            <a:endParaRPr lang="is-IS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8145363" y="6213150"/>
            <a:ext cx="325648" cy="16638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ight Arrow 4"/>
          <p:cNvSpPr/>
          <p:nvPr/>
        </p:nvSpPr>
        <p:spPr>
          <a:xfrm rot="10800000">
            <a:off x="5839283" y="4486684"/>
            <a:ext cx="399737" cy="2119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4" name="Myn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433" y="3651613"/>
            <a:ext cx="5495537" cy="1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yn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69" y="1271296"/>
            <a:ext cx="8056026" cy="550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www.skattur.is</a:t>
            </a:r>
            <a:endParaRPr lang="is-I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5197319" y="2906560"/>
            <a:ext cx="338318" cy="188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6180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yn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47" y="1270395"/>
            <a:ext cx="7492927" cy="5559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www.skattur.is</a:t>
            </a:r>
            <a:endParaRPr lang="is-IS" dirty="0"/>
          </a:p>
        </p:txBody>
      </p:sp>
      <p:sp>
        <p:nvSpPr>
          <p:cNvPr id="5" name="Right Arrow 4"/>
          <p:cNvSpPr/>
          <p:nvPr/>
        </p:nvSpPr>
        <p:spPr>
          <a:xfrm rot="16200000">
            <a:off x="5735449" y="4370878"/>
            <a:ext cx="328213" cy="1725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Right Arrow 5"/>
          <p:cNvSpPr/>
          <p:nvPr/>
        </p:nvSpPr>
        <p:spPr>
          <a:xfrm rot="16200000">
            <a:off x="5316236" y="4370137"/>
            <a:ext cx="335248" cy="1810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557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www.skattur.is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456" y="1385888"/>
            <a:ext cx="8491537" cy="546590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6966038" y="2056051"/>
            <a:ext cx="444321" cy="2618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Right Arrow 5"/>
          <p:cNvSpPr/>
          <p:nvPr/>
        </p:nvSpPr>
        <p:spPr>
          <a:xfrm rot="10800000">
            <a:off x="6966038" y="2317911"/>
            <a:ext cx="444321" cy="2618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Right Arrow 6"/>
          <p:cNvSpPr/>
          <p:nvPr/>
        </p:nvSpPr>
        <p:spPr>
          <a:xfrm rot="10800000">
            <a:off x="6966038" y="2580687"/>
            <a:ext cx="444321" cy="2618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ight Arrow 7"/>
          <p:cNvSpPr/>
          <p:nvPr/>
        </p:nvSpPr>
        <p:spPr>
          <a:xfrm rot="16200000">
            <a:off x="7319129" y="3437176"/>
            <a:ext cx="444321" cy="2618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9" name="Myn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863" y="1555652"/>
            <a:ext cx="4635688" cy="3410161"/>
          </a:xfrm>
          <a:prstGeom prst="rect">
            <a:avLst/>
          </a:prstGeom>
        </p:spPr>
      </p:pic>
      <p:sp>
        <p:nvSpPr>
          <p:cNvPr id="10" name="Right Arrow 4"/>
          <p:cNvSpPr/>
          <p:nvPr/>
        </p:nvSpPr>
        <p:spPr>
          <a:xfrm rot="10800000">
            <a:off x="5410219" y="3755097"/>
            <a:ext cx="399737" cy="2119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ight Arrow 4"/>
          <p:cNvSpPr/>
          <p:nvPr/>
        </p:nvSpPr>
        <p:spPr>
          <a:xfrm rot="10800000">
            <a:off x="5916655" y="4078721"/>
            <a:ext cx="399737" cy="2119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" name="Right Arrow 6"/>
          <p:cNvSpPr/>
          <p:nvPr/>
        </p:nvSpPr>
        <p:spPr>
          <a:xfrm rot="5400000">
            <a:off x="7330725" y="4294849"/>
            <a:ext cx="325648" cy="16638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218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yn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976" y="1388304"/>
            <a:ext cx="7024385" cy="564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www.skattur.is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7885773" y="5569978"/>
            <a:ext cx="328928" cy="1758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572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yn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291" y="1385432"/>
            <a:ext cx="6069868" cy="5408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www.skattur.is</a:t>
            </a:r>
            <a:endParaRPr lang="is-IS" dirty="0"/>
          </a:p>
        </p:txBody>
      </p:sp>
      <p:sp>
        <p:nvSpPr>
          <p:cNvPr id="5" name="Right Arrow 4"/>
          <p:cNvSpPr/>
          <p:nvPr/>
        </p:nvSpPr>
        <p:spPr>
          <a:xfrm rot="5400000">
            <a:off x="7748566" y="6602051"/>
            <a:ext cx="323555" cy="188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37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yn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743" y="1376975"/>
            <a:ext cx="7292002" cy="5254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www.skattur.is</a:t>
            </a:r>
            <a:endParaRPr lang="is-IS" dirty="0"/>
          </a:p>
        </p:txBody>
      </p:sp>
      <p:sp>
        <p:nvSpPr>
          <p:cNvPr id="5" name="Right Arrow 4"/>
          <p:cNvSpPr/>
          <p:nvPr/>
        </p:nvSpPr>
        <p:spPr>
          <a:xfrm rot="5400000">
            <a:off x="8350624" y="5925846"/>
            <a:ext cx="388757" cy="2273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Right Arrow 5"/>
          <p:cNvSpPr/>
          <p:nvPr/>
        </p:nvSpPr>
        <p:spPr>
          <a:xfrm>
            <a:off x="1878037" y="5113079"/>
            <a:ext cx="381958" cy="2115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2641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Rectangle 3"/>
          <p:cNvSpPr/>
          <p:nvPr/>
        </p:nvSpPr>
        <p:spPr>
          <a:xfrm>
            <a:off x="1954212" y="2156900"/>
            <a:ext cx="7058026" cy="23812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Kvittun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8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Markmið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dirty="0" smtClean="0"/>
              <a:t>Markmið</a:t>
            </a:r>
          </a:p>
          <a:p>
            <a:pPr lvl="1"/>
            <a:r>
              <a:rPr lang="is-IS" dirty="0" smtClean="0"/>
              <a:t>Aðstoða þá sem eru að kaupa í fyrsta skipti</a:t>
            </a:r>
          </a:p>
          <a:p>
            <a:pPr lvl="1"/>
            <a:r>
              <a:rPr lang="is-IS" dirty="0" smtClean="0"/>
              <a:t>Minnka vægi verðtryggðra lána</a:t>
            </a:r>
          </a:p>
          <a:p>
            <a:r>
              <a:rPr lang="is-IS" dirty="0" smtClean="0"/>
              <a:t>Tekur að nokkru leyti við af séreignasparnaðarúrræðinu</a:t>
            </a:r>
            <a:endParaRPr lang="is-IS" dirty="0"/>
          </a:p>
          <a:p>
            <a:pPr lvl="1"/>
            <a:r>
              <a:rPr lang="is-IS" dirty="0" smtClean="0"/>
              <a:t>Það úrræði er í sömu lögum framlengt um tvö ár – til 30. júní 2019</a:t>
            </a:r>
          </a:p>
          <a:p>
            <a:pPr lvl="1"/>
            <a:r>
              <a:rPr lang="is-IS" dirty="0" smtClean="0"/>
              <a:t>Bæði útgreiðsla og ráðstöfun inn á lán í „gamla“ úrræðinu verða áfram virk</a:t>
            </a:r>
          </a:p>
          <a:p>
            <a:pPr marL="0" indent="0">
              <a:buNone/>
            </a:pPr>
            <a:endParaRPr lang="is-IS" dirty="0" smtClean="0"/>
          </a:p>
          <a:p>
            <a:pPr lvl="1"/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86242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Leiðbeiningar og dæmi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dirty="0" smtClean="0"/>
              <a:t>Almennar upplýsingar er að finna á </a:t>
            </a:r>
            <a:r>
              <a:rPr lang="is-IS" dirty="0" err="1" smtClean="0"/>
              <a:t>rsk.is</a:t>
            </a:r>
            <a:r>
              <a:rPr lang="is-IS" dirty="0" smtClean="0"/>
              <a:t>/</a:t>
            </a:r>
            <a:r>
              <a:rPr lang="is-IS" dirty="0" err="1" smtClean="0"/>
              <a:t>fyrstaibud</a:t>
            </a:r>
            <a:endParaRPr lang="is-IS" dirty="0" smtClean="0"/>
          </a:p>
          <a:p>
            <a:pPr lvl="1"/>
            <a:r>
              <a:rPr lang="is-IS" dirty="0" smtClean="0"/>
              <a:t>Þar neðst í kaflanum „Ítarefni“ er að finna linka inn á frekari leiðbeiningar og dæmi</a:t>
            </a:r>
          </a:p>
          <a:p>
            <a:r>
              <a:rPr lang="is-IS" dirty="0" smtClean="0"/>
              <a:t>Á ensku síðu RSK er </a:t>
            </a:r>
            <a:r>
              <a:rPr lang="is-IS" dirty="0" err="1" smtClean="0"/>
              <a:t>ennfremur</a:t>
            </a:r>
            <a:r>
              <a:rPr lang="is-IS" dirty="0" smtClean="0"/>
              <a:t> að finna almennar leiðbeiningar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472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Tæknihluti </a:t>
            </a:r>
            <a:r>
              <a:rPr lang="is-IS" dirty="0" err="1" smtClean="0"/>
              <a:t>lífeyrissjóða</a:t>
            </a:r>
            <a:endParaRPr lang="en-US" dirty="0"/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Tæknihlutinn</a:t>
            </a:r>
            <a:endParaRPr lang="en-US" dirty="0"/>
          </a:p>
        </p:txBody>
      </p:sp>
      <p:sp>
        <p:nvSpPr>
          <p:cNvPr id="3" name="Textastaðgengill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dirty="0" smtClean="0"/>
              <a:t>„Sjóðshluti“ </a:t>
            </a:r>
            <a:r>
              <a:rPr lang="is-IS" dirty="0" err="1" smtClean="0"/>
              <a:t>lífeyrissjóða</a:t>
            </a:r>
            <a:endParaRPr lang="is-IS" dirty="0" smtClean="0"/>
          </a:p>
          <a:p>
            <a:pPr lvl="1"/>
            <a:r>
              <a:rPr lang="is-IS" dirty="0" smtClean="0"/>
              <a:t>Ferlið óbreytt frá fyrra </a:t>
            </a:r>
            <a:r>
              <a:rPr lang="is-IS" dirty="0" err="1" smtClean="0"/>
              <a:t>úrræði</a:t>
            </a:r>
            <a:r>
              <a:rPr lang="is-IS" dirty="0" smtClean="0"/>
              <a:t> </a:t>
            </a:r>
          </a:p>
          <a:p>
            <a:pPr lvl="1"/>
            <a:r>
              <a:rPr lang="is-IS" dirty="0" smtClean="0"/>
              <a:t>Uppfærsla í haust til að lengja tímabilið</a:t>
            </a:r>
          </a:p>
          <a:p>
            <a:r>
              <a:rPr lang="is-IS" dirty="0" smtClean="0"/>
              <a:t>„Lánahluti“ </a:t>
            </a:r>
            <a:r>
              <a:rPr lang="is-IS" dirty="0" err="1" smtClean="0"/>
              <a:t>lífeyrissjóða</a:t>
            </a:r>
            <a:endParaRPr lang="is-IS" dirty="0" smtClean="0"/>
          </a:p>
          <a:p>
            <a:pPr lvl="1"/>
            <a:r>
              <a:rPr lang="is-IS" dirty="0" smtClean="0"/>
              <a:t>Ferli kemur í prófun í ágúst/september</a:t>
            </a:r>
          </a:p>
          <a:p>
            <a:pPr lvl="1"/>
            <a:r>
              <a:rPr lang="is-IS" dirty="0"/>
              <a:t>Gert ráð fyrir fyrstu greiðslum inn á lán í október</a:t>
            </a:r>
          </a:p>
          <a:p>
            <a:pPr lvl="1"/>
            <a:r>
              <a:rPr lang="is-IS" dirty="0" smtClean="0"/>
              <a:t>Breytingar frá „gamla </a:t>
            </a:r>
            <a:r>
              <a:rPr lang="is-IS" dirty="0" err="1" smtClean="0"/>
              <a:t>úrræðinu</a:t>
            </a:r>
            <a:r>
              <a:rPr lang="is-IS" dirty="0" smtClean="0"/>
              <a:t>“, tvö </a:t>
            </a:r>
            <a:r>
              <a:rPr lang="is-IS" dirty="0" err="1" smtClean="0"/>
              <a:t>ný</a:t>
            </a:r>
            <a:r>
              <a:rPr lang="is-IS" dirty="0" smtClean="0"/>
              <a:t> svæði</a:t>
            </a:r>
          </a:p>
          <a:p>
            <a:pPr lvl="2"/>
            <a:r>
              <a:rPr lang="is-IS" dirty="0" smtClean="0"/>
              <a:t>staðfesta hvort lánið er verðtryggt eða </a:t>
            </a:r>
            <a:r>
              <a:rPr lang="is-IS" dirty="0" err="1" smtClean="0"/>
              <a:t>óverðtryggt</a:t>
            </a:r>
            <a:endParaRPr lang="is-IS" dirty="0" smtClean="0"/>
          </a:p>
          <a:p>
            <a:pPr lvl="2"/>
            <a:r>
              <a:rPr lang="is-IS" dirty="0" smtClean="0"/>
              <a:t>staðfesta að lán </a:t>
            </a:r>
            <a:r>
              <a:rPr lang="is-IS" dirty="0" err="1" smtClean="0"/>
              <a:t>sé</a:t>
            </a:r>
            <a:r>
              <a:rPr lang="is-IS" dirty="0" smtClean="0"/>
              <a:t> með veði í fasteign skv. umsókn (fastanúmer)</a:t>
            </a:r>
          </a:p>
          <a:p>
            <a:pPr lvl="1"/>
            <a:r>
              <a:rPr lang="is-IS" dirty="0" smtClean="0"/>
              <a:t>Við móttöku greiðslu frá sjóði kemur einnig </a:t>
            </a:r>
            <a:r>
              <a:rPr lang="is-IS" dirty="0" err="1" smtClean="0"/>
              <a:t>nýtt</a:t>
            </a:r>
            <a:r>
              <a:rPr lang="is-IS" dirty="0" smtClean="0"/>
              <a:t> svæði</a:t>
            </a:r>
          </a:p>
          <a:p>
            <a:pPr lvl="2"/>
            <a:r>
              <a:rPr lang="is-IS" dirty="0" smtClean="0"/>
              <a:t>hlutfall sem greiða skal inn á </a:t>
            </a:r>
            <a:r>
              <a:rPr lang="is-IS" dirty="0" err="1" smtClean="0"/>
              <a:t>höfuðstól</a:t>
            </a:r>
            <a:endParaRPr lang="is-I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0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Spurningar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026" name="Picture 2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54" y="1866900"/>
            <a:ext cx="6413646" cy="421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96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Rétthafar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dirty="0" smtClean="0"/>
              <a:t>Einstaklingar sem kaupa sitt fyrsta íbúðarhúsnæði</a:t>
            </a:r>
          </a:p>
          <a:p>
            <a:pPr lvl="1"/>
            <a:r>
              <a:rPr lang="is-IS" dirty="0"/>
              <a:t>Umsækjandi má kaupa einn eða með </a:t>
            </a:r>
            <a:r>
              <a:rPr lang="is-IS" u="sng" dirty="0"/>
              <a:t>einum öðrum </a:t>
            </a:r>
            <a:r>
              <a:rPr lang="is-IS" dirty="0"/>
              <a:t>en verður að eiga/vera skráður fyrir a.m.k. 30% af eigninni</a:t>
            </a:r>
          </a:p>
          <a:p>
            <a:pPr lvl="1"/>
            <a:r>
              <a:rPr lang="is-IS" dirty="0"/>
              <a:t>Umsækjandi má ekki hafa átt </a:t>
            </a:r>
            <a:r>
              <a:rPr lang="is-IS" dirty="0" smtClean="0"/>
              <a:t>íbúð áður </a:t>
            </a:r>
            <a:r>
              <a:rPr lang="is-IS" dirty="0"/>
              <a:t>þ.e. hafa vera skráður fyrir 30% eða meira af íbúðarhúsnæði</a:t>
            </a:r>
          </a:p>
          <a:p>
            <a:pPr lvl="2"/>
            <a:r>
              <a:rPr lang="is-IS" dirty="0"/>
              <a:t>Eignarhald á sumarbústöðum skiptir ekki </a:t>
            </a:r>
            <a:r>
              <a:rPr lang="is-IS" dirty="0" smtClean="0"/>
              <a:t>máli</a:t>
            </a:r>
          </a:p>
          <a:p>
            <a:r>
              <a:rPr lang="is-IS" dirty="0" smtClean="0"/>
              <a:t>Einstaklingar sem kaupa íbúðarhúsnæði í fyrsta skipti eftir 1.7.17</a:t>
            </a:r>
          </a:p>
          <a:p>
            <a:pPr lvl="1"/>
            <a:r>
              <a:rPr lang="is-IS" dirty="0" smtClean="0"/>
              <a:t>Verða að sækja um innan 12 mánaða frá undirritun kaupsamnings</a:t>
            </a:r>
          </a:p>
          <a:p>
            <a:r>
              <a:rPr lang="is-IS" dirty="0" smtClean="0"/>
              <a:t>Einstaklingar sem kaupa sitt fyrsta íbúðarhúsnæði fyrir 1.7.17</a:t>
            </a:r>
          </a:p>
          <a:p>
            <a:pPr lvl="1"/>
            <a:r>
              <a:rPr lang="is-IS" dirty="0" smtClean="0"/>
              <a:t>Verða að sækja um innan 6 mánaða (fyrir lok árs 2017)</a:t>
            </a:r>
          </a:p>
        </p:txBody>
      </p:sp>
    </p:spTree>
    <p:extLst>
      <p:ext uri="{BB962C8B-B14F-4D97-AF65-F5344CB8AC3E}">
        <p14:creationId xmlns:p14="http://schemas.microsoft.com/office/powerpoint/2010/main" val="16822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Hvað er íbúðarhúsnæði?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dirty="0" smtClean="0"/>
              <a:t>Heimildin tekur bæði til fullbúins íbúðarhúsnæðis og nýbygginga</a:t>
            </a:r>
          </a:p>
          <a:p>
            <a:r>
              <a:rPr lang="is-IS" dirty="0" smtClean="0"/>
              <a:t>Fasteignin verður að vera skráð sem íbúðarhúsnæði </a:t>
            </a:r>
            <a:r>
              <a:rPr lang="is-IS" dirty="0" err="1" smtClean="0"/>
              <a:t>hjá</a:t>
            </a:r>
            <a:r>
              <a:rPr lang="is-IS" dirty="0" smtClean="0"/>
              <a:t> Þjóðskrá </a:t>
            </a:r>
          </a:p>
          <a:p>
            <a:pPr lvl="1"/>
            <a:r>
              <a:rPr lang="is-IS" dirty="0" smtClean="0"/>
              <a:t>Verður að hafa fastanúmer sem íbúðarhúsnæði</a:t>
            </a:r>
          </a:p>
          <a:p>
            <a:pPr lvl="1"/>
            <a:r>
              <a:rPr lang="is-IS" dirty="0" smtClean="0"/>
              <a:t>Nýbygging verður að vera komin með fastanúmer</a:t>
            </a:r>
          </a:p>
          <a:p>
            <a:pPr lvl="1"/>
            <a:r>
              <a:rPr lang="is-IS" dirty="0" smtClean="0"/>
              <a:t>Sumarhús/frístundahúsnæði telst ekki íbúðarhúsnæði</a:t>
            </a:r>
          </a:p>
          <a:p>
            <a:r>
              <a:rPr lang="is-IS" dirty="0" smtClean="0"/>
              <a:t>Úrræðið tekur ekki til kaupa á búseturétti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7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Hvað felst í </a:t>
            </a:r>
            <a:r>
              <a:rPr lang="is-IS" dirty="0" err="1" smtClean="0"/>
              <a:t>úrræðinu</a:t>
            </a:r>
            <a:r>
              <a:rPr lang="is-I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dirty="0" smtClean="0"/>
              <a:t>Úttekt á iðgjöldum</a:t>
            </a:r>
          </a:p>
          <a:p>
            <a:pPr lvl="1"/>
            <a:r>
              <a:rPr lang="is-IS" dirty="0" smtClean="0"/>
              <a:t>Það sem rétthafi á uppsafnað frá og með 1. júlí 2014 til og með kaupmánaðar má taka án skattskyldu til að nýta til kaupa á fyrstu íbúð </a:t>
            </a:r>
          </a:p>
          <a:p>
            <a:r>
              <a:rPr lang="is-IS" dirty="0" smtClean="0"/>
              <a:t>Ráðstöfun inn á veðlán</a:t>
            </a:r>
          </a:p>
          <a:p>
            <a:pPr lvl="1"/>
            <a:r>
              <a:rPr lang="is-IS" dirty="0" smtClean="0"/>
              <a:t>Ráðstöfun á séreignarsparnaði frá kaupmánuði inn á lán sem er með veð í fyrstu íbúð</a:t>
            </a:r>
          </a:p>
        </p:txBody>
      </p:sp>
    </p:spTree>
    <p:extLst>
      <p:ext uri="{BB962C8B-B14F-4D97-AF65-F5344CB8AC3E}">
        <p14:creationId xmlns:p14="http://schemas.microsoft.com/office/powerpoint/2010/main" val="130199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Hvað felst í </a:t>
            </a:r>
            <a:r>
              <a:rPr lang="is-IS" dirty="0" err="1" smtClean="0"/>
              <a:t>úrræðinu</a:t>
            </a:r>
            <a:r>
              <a:rPr lang="is-IS" dirty="0" smtClean="0"/>
              <a:t> frh.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dirty="0"/>
              <a:t>Ráðstöfun inn á verðtryggt lán</a:t>
            </a:r>
          </a:p>
          <a:p>
            <a:pPr lvl="1"/>
            <a:r>
              <a:rPr lang="is-IS" dirty="0"/>
              <a:t>Ef úttekt á séreignasparnaði er ráðstafað inn á </a:t>
            </a:r>
            <a:r>
              <a:rPr lang="is-IS" dirty="0" smtClean="0"/>
              <a:t>verðtryggt lán fer allt til greiðslu inn á </a:t>
            </a:r>
            <a:r>
              <a:rPr lang="is-IS" dirty="0" err="1" smtClean="0"/>
              <a:t>höfuðstól</a:t>
            </a:r>
            <a:endParaRPr lang="is-IS" dirty="0" smtClean="0"/>
          </a:p>
          <a:p>
            <a:pPr lvl="2"/>
            <a:r>
              <a:rPr lang="is-IS" sz="2000" dirty="0" smtClean="0"/>
              <a:t>Eftirstöðvar lækka sem hefur áhrif á næstu afborgun til lækkunar (án tillits til mögulegrar verðbólgu) – sbr. eldra úrræði</a:t>
            </a:r>
          </a:p>
          <a:p>
            <a:r>
              <a:rPr lang="is-IS" dirty="0" smtClean="0"/>
              <a:t>Ráðstöfun inn á </a:t>
            </a:r>
            <a:r>
              <a:rPr lang="is-IS" u="sng" dirty="0" smtClean="0"/>
              <a:t>höfuðstól </a:t>
            </a:r>
            <a:r>
              <a:rPr lang="is-IS" dirty="0" smtClean="0"/>
              <a:t>óverðtryggðs láns</a:t>
            </a:r>
          </a:p>
          <a:p>
            <a:pPr lvl="1"/>
            <a:r>
              <a:rPr lang="is-IS" dirty="0" smtClean="0"/>
              <a:t>Sambærilegt við ráðstöfun inn á verðtryggt lán</a:t>
            </a:r>
          </a:p>
          <a:p>
            <a:r>
              <a:rPr lang="is-IS" dirty="0"/>
              <a:t>Ráðstöfun inn á </a:t>
            </a:r>
            <a:r>
              <a:rPr lang="is-IS" u="sng" dirty="0"/>
              <a:t>afborganir</a:t>
            </a:r>
            <a:r>
              <a:rPr lang="is-IS" dirty="0"/>
              <a:t> óverðtryggðs láns</a:t>
            </a:r>
          </a:p>
          <a:p>
            <a:pPr lvl="1"/>
            <a:r>
              <a:rPr lang="is-IS" dirty="0"/>
              <a:t>Heimilt er að ráðstafa viðbótariðgjaldi inn á afborganir </a:t>
            </a:r>
            <a:r>
              <a:rPr lang="is-IS" dirty="0" smtClean="0"/>
              <a:t>ef </a:t>
            </a:r>
            <a:r>
              <a:rPr lang="is-IS" dirty="0"/>
              <a:t>um óverðtryggt lán er að ræða</a:t>
            </a:r>
          </a:p>
          <a:p>
            <a:pPr lvl="2"/>
            <a:r>
              <a:rPr lang="is-IS" sz="2000" dirty="0"/>
              <a:t>Ef þessi leið er valin er fyrstu 12 mánuðina öllu ráðstafað inn á afborganir – eftir það lækkar heimil greiðsla inn á afborganir um 10% á hverju </a:t>
            </a:r>
            <a:r>
              <a:rPr lang="is-IS" sz="2000" dirty="0" smtClean="0"/>
              <a:t>ári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1040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Hvað felst í </a:t>
            </a:r>
            <a:r>
              <a:rPr lang="is-IS" dirty="0" err="1" smtClean="0"/>
              <a:t>úrræðinu</a:t>
            </a:r>
            <a:r>
              <a:rPr lang="is-IS" dirty="0" smtClean="0"/>
              <a:t> frh.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dirty="0"/>
              <a:t>Ráðstöfun inn á </a:t>
            </a:r>
            <a:r>
              <a:rPr lang="is-IS" dirty="0" smtClean="0"/>
              <a:t>afborgun óverðtryggðs láns frh.</a:t>
            </a:r>
            <a:endParaRPr lang="is-IS" dirty="0"/>
          </a:p>
          <a:p>
            <a:pPr lvl="1"/>
            <a:r>
              <a:rPr lang="is-IS" dirty="0" smtClean="0"/>
              <a:t>Hafi verið sótt um útgreiðslu á séreignarsparnaði í tengslum við kaup á fyrstu íbúð er tekið tillit til þess tíma sem úttektin tók til við ákvörðun á hlutfalli af iðgjöldum sem greiða má inn á afborganir</a:t>
            </a:r>
          </a:p>
          <a:p>
            <a:pPr lvl="2"/>
            <a:r>
              <a:rPr lang="is-IS" dirty="0" smtClean="0"/>
              <a:t>Dæmi: Umsókn um úttekt tók til 24 mánaða</a:t>
            </a:r>
          </a:p>
          <a:p>
            <a:pPr lvl="2"/>
            <a:r>
              <a:rPr lang="is-IS" dirty="0" smtClean="0"/>
              <a:t>Ráðstöfun inn á afborgun byrjar í hlutföllunum 80/20</a:t>
            </a:r>
          </a:p>
        </p:txBody>
      </p:sp>
    </p:spTree>
    <p:extLst>
      <p:ext uri="{BB962C8B-B14F-4D97-AF65-F5344CB8AC3E}">
        <p14:creationId xmlns:p14="http://schemas.microsoft.com/office/powerpoint/2010/main" val="42645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Fjárhæðir og tímamörk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dirty="0" smtClean="0"/>
              <a:t>Úttektarheimildin er bundin við 500.000 kr. á almanaksári</a:t>
            </a:r>
            <a:r>
              <a:rPr lang="en-US" dirty="0" smtClean="0"/>
              <a:t> í </a:t>
            </a:r>
            <a:r>
              <a:rPr lang="en-US" dirty="0" err="1" smtClean="0"/>
              <a:t>samfelld</a:t>
            </a:r>
            <a:r>
              <a:rPr lang="en-US" dirty="0" smtClean="0"/>
              <a:t> 10 </a:t>
            </a:r>
            <a:r>
              <a:rPr lang="en-US" dirty="0" err="1" smtClean="0"/>
              <a:t>ár</a:t>
            </a:r>
            <a:r>
              <a:rPr lang="en-US" dirty="0" smtClean="0"/>
              <a:t> (120 </a:t>
            </a:r>
            <a:r>
              <a:rPr lang="en-US" dirty="0" err="1" smtClean="0"/>
              <a:t>mánuði</a:t>
            </a:r>
            <a:r>
              <a:rPr lang="en-US" dirty="0" smtClean="0"/>
              <a:t>)</a:t>
            </a:r>
          </a:p>
          <a:p>
            <a:pPr lvl="1"/>
            <a:r>
              <a:rPr lang="is-IS" dirty="0" smtClean="0"/>
              <a:t>Samtals 5.000.000 á  tíu ára tímabili</a:t>
            </a:r>
          </a:p>
          <a:p>
            <a:pPr lvl="1"/>
            <a:r>
              <a:rPr lang="is-IS" dirty="0" smtClean="0"/>
              <a:t>Skattskylt ef farið er yfir þessi mörk</a:t>
            </a:r>
            <a:endParaRPr lang="en-US" dirty="0" smtClean="0"/>
          </a:p>
          <a:p>
            <a:r>
              <a:rPr lang="is-IS" dirty="0" smtClean="0"/>
              <a:t>Eigið framlag einstaklings getur verið allt að 4% af iðgjaldsstofni</a:t>
            </a:r>
          </a:p>
          <a:p>
            <a:pPr lvl="1"/>
            <a:r>
              <a:rPr lang="is-IS" dirty="0" smtClean="0"/>
              <a:t>Hámark 333.000 kr. á almanaksári</a:t>
            </a:r>
          </a:p>
          <a:p>
            <a:r>
              <a:rPr lang="is-IS" dirty="0" smtClean="0"/>
              <a:t>Framlag launagreiðanda getur verið allt að 2% af iðgjaldsstofni</a:t>
            </a:r>
          </a:p>
          <a:p>
            <a:pPr lvl="1"/>
            <a:r>
              <a:rPr lang="is-IS" dirty="0" smtClean="0"/>
              <a:t>Hámark 167.000 kr. á almanaksári</a:t>
            </a:r>
          </a:p>
          <a:p>
            <a:r>
              <a:rPr lang="is-IS" dirty="0" smtClean="0"/>
              <a:t>Framlag einstaklings má ekki vera lægra en framlag launagreiðanda</a:t>
            </a:r>
          </a:p>
        </p:txBody>
      </p:sp>
    </p:spTree>
    <p:extLst>
      <p:ext uri="{BB962C8B-B14F-4D97-AF65-F5344CB8AC3E}">
        <p14:creationId xmlns:p14="http://schemas.microsoft.com/office/powerpoint/2010/main" val="5344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SK þema">
  <a:themeElements>
    <a:clrScheme name="RS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C9900"/>
      </a:accent3>
      <a:accent4>
        <a:srgbClr val="76923C"/>
      </a:accent4>
      <a:accent5>
        <a:srgbClr val="E36C09"/>
      </a:accent5>
      <a:accent6>
        <a:srgbClr val="953734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23264</TotalTime>
  <Words>968</Words>
  <Application>Microsoft Office PowerPoint</Application>
  <PresentationFormat>Widescreen</PresentationFormat>
  <Paragraphs>124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Wingdings</vt:lpstr>
      <vt:lpstr>RSK þema</vt:lpstr>
      <vt:lpstr>Fyrsta íbúð  </vt:lpstr>
      <vt:lpstr>Fyrsta íbúð – nýtt úrræði</vt:lpstr>
      <vt:lpstr>Markmið</vt:lpstr>
      <vt:lpstr>Rétthafar</vt:lpstr>
      <vt:lpstr>Hvað er íbúðarhúsnæði?</vt:lpstr>
      <vt:lpstr>Hvað felst í úrræðinu?</vt:lpstr>
      <vt:lpstr>Hvað felst í úrræðinu frh.</vt:lpstr>
      <vt:lpstr>Hvað felst í úrræðinu frh.</vt:lpstr>
      <vt:lpstr>Fjárhæðir og tímamörk</vt:lpstr>
      <vt:lpstr>Fjárhæðir og tímamörk frh.</vt:lpstr>
      <vt:lpstr>Frávik</vt:lpstr>
      <vt:lpstr>Umsókn</vt:lpstr>
      <vt:lpstr>www.skattur.is</vt:lpstr>
      <vt:lpstr>www.skattur.is</vt:lpstr>
      <vt:lpstr>www.skattur.is</vt:lpstr>
      <vt:lpstr>www.skattur.is</vt:lpstr>
      <vt:lpstr>www.skattur.is</vt:lpstr>
      <vt:lpstr>www.skattur.is</vt:lpstr>
      <vt:lpstr>www.skattur.is</vt:lpstr>
      <vt:lpstr>www.skattur.is</vt:lpstr>
      <vt:lpstr>www.skattur.is</vt:lpstr>
      <vt:lpstr>www.skattur.is</vt:lpstr>
      <vt:lpstr>www.skattur.is</vt:lpstr>
      <vt:lpstr>www.skattur.is</vt:lpstr>
      <vt:lpstr>www.skattur.is</vt:lpstr>
      <vt:lpstr>www.skattur.is</vt:lpstr>
      <vt:lpstr>www.skattur.is</vt:lpstr>
      <vt:lpstr>www.skattur.is</vt:lpstr>
      <vt:lpstr>PowerPoint Presentation</vt:lpstr>
      <vt:lpstr>Leiðbeiningar og dæmi</vt:lpstr>
      <vt:lpstr>Tæknihluti lífeyrissjóða</vt:lpstr>
      <vt:lpstr>Tæknihlutinn</vt:lpstr>
      <vt:lpstr>Spurningar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 RSK</dc:title>
  <dc:creator>Jóhannes Jónsson</dc:creator>
  <cp:lastModifiedBy>Rakel Fleckenstein Björnsdóttir</cp:lastModifiedBy>
  <cp:revision>357</cp:revision>
  <dcterms:created xsi:type="dcterms:W3CDTF">2015-01-28T17:10:31Z</dcterms:created>
  <dcterms:modified xsi:type="dcterms:W3CDTF">2017-08-16T16:11:08Z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2007215063</vt:i4>
  </property>
  <property fmtid="{D5CDD505-2E9C-101B-9397-08002B2CF9AE}" pid="3" name="_NewReviewCycle">
    <vt:lpwstr/>
  </property>
  <property fmtid="{D5CDD505-2E9C-101B-9397-08002B2CF9AE}" pid="4" name="_EmailSubject">
    <vt:lpwstr>glærurnar </vt:lpwstr>
  </property>
  <property fmtid="{D5CDD505-2E9C-101B-9397-08002B2CF9AE}" pid="5" name="_AuthorEmail">
    <vt:lpwstr>snaedis.flosadottir@arionbanki.is</vt:lpwstr>
  </property>
  <property fmtid="{D5CDD505-2E9C-101B-9397-08002B2CF9AE}" pid="6" name="_AuthorEmailDisplayName">
    <vt:lpwstr>Snædís Ögn Flosadóttir</vt:lpwstr>
  </property>
</Properties>
</file>